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63" r:id="rId5"/>
    <p:sldId id="389" r:id="rId6"/>
    <p:sldId id="378" r:id="rId7"/>
    <p:sldId id="384" r:id="rId8"/>
    <p:sldId id="385" r:id="rId9"/>
    <p:sldId id="386" r:id="rId10"/>
    <p:sldId id="387" r:id="rId11"/>
    <p:sldId id="383" r:id="rId12"/>
    <p:sldId id="382" r:id="rId13"/>
    <p:sldId id="379" r:id="rId14"/>
  </p:sldIdLst>
  <p:sldSz cx="99012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3">
          <p15:clr>
            <a:srgbClr val="A4A3A4"/>
          </p15:clr>
        </p15:guide>
        <p15:guide id="2" orient="horz" pos="3692">
          <p15:clr>
            <a:srgbClr val="A4A3A4"/>
          </p15:clr>
        </p15:guide>
        <p15:guide id="3" orient="horz" pos="4175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36">
          <p15:clr>
            <a:srgbClr val="A4A3A4"/>
          </p15:clr>
        </p15:guide>
        <p15:guide id="7" orient="horz" pos="2316">
          <p15:clr>
            <a:srgbClr val="A4A3A4"/>
          </p15:clr>
        </p15:guide>
        <p15:guide id="8" orient="horz" pos="3736">
          <p15:clr>
            <a:srgbClr val="A4A3A4"/>
          </p15:clr>
        </p15:guide>
        <p15:guide id="9" orient="horz" pos="2810">
          <p15:clr>
            <a:srgbClr val="A4A3A4"/>
          </p15:clr>
        </p15:guide>
        <p15:guide id="10" pos="3293">
          <p15:clr>
            <a:srgbClr val="A4A3A4"/>
          </p15:clr>
        </p15:guide>
        <p15:guide id="11" pos="5636">
          <p15:clr>
            <a:srgbClr val="A4A3A4"/>
          </p15:clr>
        </p15:guide>
        <p15:guide id="12" pos="4266">
          <p15:clr>
            <a:srgbClr val="A4A3A4"/>
          </p15:clr>
        </p15:guide>
        <p15:guide id="13" pos="3073">
          <p15:clr>
            <a:srgbClr val="A4A3A4"/>
          </p15:clr>
        </p15:guide>
        <p15:guide id="14" pos="3231">
          <p15:clr>
            <a:srgbClr val="A4A3A4"/>
          </p15:clr>
        </p15:guide>
        <p15:guide id="15" pos="3399">
          <p15:clr>
            <a:srgbClr val="A4A3A4"/>
          </p15:clr>
        </p15:guide>
        <p15:guide id="16" pos="4210">
          <p15:clr>
            <a:srgbClr val="A4A3A4"/>
          </p15:clr>
        </p15:guide>
        <p15:guide id="17" pos="39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dget Ruffell" initials="BR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1B2C"/>
    <a:srgbClr val="A471AC"/>
    <a:srgbClr val="9AC3CC"/>
    <a:srgbClr val="4E4E4E"/>
    <a:srgbClr val="666666"/>
    <a:srgbClr val="808080"/>
    <a:srgbClr val="28724F"/>
    <a:srgbClr val="F68D2E"/>
    <a:srgbClr val="9E9E9E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6" autoAdjust="0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392" y="84"/>
      </p:cViewPr>
      <p:guideLst>
        <p:guide orient="horz" pos="2393"/>
        <p:guide orient="horz" pos="3692"/>
        <p:guide orient="horz" pos="4175"/>
        <p:guide orient="horz" pos="449"/>
        <p:guide orient="horz" pos="3906"/>
        <p:guide orient="horz" pos="336"/>
        <p:guide orient="horz" pos="2316"/>
        <p:guide orient="horz" pos="3736"/>
        <p:guide orient="horz" pos="2810"/>
        <p:guide pos="3293"/>
        <p:guide pos="5636"/>
        <p:guide pos="4266"/>
        <p:guide pos="3073"/>
        <p:guide pos="3231"/>
        <p:guide pos="3399"/>
        <p:guide pos="4210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C6757-CA26-4273-8E02-0B47BE4CBBE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8392-E67F-474C-88AC-7C2273DAA8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07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E528-21CF-490F-93A1-05A9C3531E46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4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2417-133D-42BF-B7C8-4C67396B1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30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8533238" cy="4320000"/>
          </a:xfrm>
        </p:spPr>
        <p:txBody>
          <a:bodyPr/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/>
            </a:lvl3pPr>
            <a:lvl5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563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563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A25B3A-0DC1-4C4F-92D0-33DCD363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970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394"/>
            <a:ext cx="9901238" cy="42905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2" y="540771"/>
            <a:ext cx="9907200" cy="42931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514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90"/>
            <a:ext cx="9911076" cy="42948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312702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1C63F-AC62-0947-9D25-814FDE274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29213" y="1710000"/>
            <a:ext cx="3802063" cy="43200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  <a:lvl6pPr marL="0" marR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C09814-34C5-C141-9CA2-61B0A836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0284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Book Han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1996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7BD34-26DB-004F-A908-8D9D177E7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3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Microscop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8" y="3111733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F4E28-A031-9547-A4D8-0560C21557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Engineerin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111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BA6E1F-26A5-404F-8FEA-714F7C0A1B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Simple_Reading Book Through Shelve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7669"/>
            <a:ext cx="9911076" cy="4294800"/>
          </a:xfrm>
          <a:prstGeom prst="rect">
            <a:avLst/>
          </a:prstGeom>
        </p:spPr>
      </p:pic>
      <p:sp>
        <p:nvSpPr>
          <p:cNvPr id="9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357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2805756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177159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3100" baseline="0">
                <a:solidFill>
                  <a:srgbClr val="DA1B2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2345525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4955D-F424-9344-A90E-22A440FF90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DA1B2C"/>
              </a:solidFill>
            </a:endParaRPr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1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15FC7F-2C7C-CA49-A878-10E6F174E6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FC30998-AF52-694D-8BFA-EBAEDF81A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88138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7D6AA6-DA16-6049-89CB-356F036F3D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42936FE-6BE2-F549-BCF7-A974B0D33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429873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C58B6B-D104-A148-88A5-EA06C4D87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688AFD-017F-954A-8363-6DA545AE9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929956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349BBF-74BC-C344-B134-542B842CE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19B41-5F6B-D945-9BEB-319AEC55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66914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EE3C7-8111-2946-A146-F68F80590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2E3071-E103-5349-A435-F99C67FEE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8210860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Simp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719999" y="1406665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1933013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19998" y="285585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AE430-42E7-DC47-AEFE-8861A4760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6A34F8E-ADCC-1249-94DD-D278D9F93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80498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710000"/>
            <a:ext cx="3802063" cy="4320000"/>
          </a:xfrm>
        </p:spPr>
        <p:txBody>
          <a:bodyPr>
            <a:noAutofit/>
          </a:bodyPr>
          <a:lstStyle>
            <a:lvl3pPr marL="180000" indent="-180000">
              <a:buClr>
                <a:schemeClr val="accent1"/>
              </a:buClr>
              <a:buFont typeface="Lucida Grande"/>
              <a:buChar char="&gt;"/>
              <a:defRPr b="0" i="0"/>
            </a:lvl3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710000"/>
            <a:ext cx="3817937" cy="43200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B6D17-D5D8-CE45-AA6E-885DBB774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569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3644C-22A1-DB43-BAEA-BEFE9A504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02DEE65-392B-594E-B376-6BB3C4644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882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738FB5-F0AA-8D46-943B-E43088D867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CC8DC17-D218-E24B-A1A2-9F0A40280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539306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7A78E-E623-0D43-8A1E-C4608B91A5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F351C4C-949D-484B-AABF-C95ED3156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973818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8F753-D3F1-DF4E-AE10-5C20126C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66B51D3-A639-4A41-A72F-FD53BB3E4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5660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442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4C58C6-C1B5-E04C-90AB-BB551B30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0A9617C-A188-4849-A4EF-A2824473C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139238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Numb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607344" y="1406665"/>
            <a:ext cx="7487729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1607344" y="1933013"/>
            <a:ext cx="7472524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37062" y="1276409"/>
            <a:ext cx="792563" cy="792563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68A"/>
                </a:solidFill>
              </a:ln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05183" y="1431548"/>
            <a:ext cx="870932" cy="625534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X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07344" y="2660465"/>
            <a:ext cx="4711700" cy="27485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300" b="0" i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Divider copy</a:t>
            </a:r>
          </a:p>
        </p:txBody>
      </p:sp>
      <p:sp>
        <p:nvSpPr>
          <p:cNvPr id="16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1D1AF-0946-3F4E-AFC4-FF01AA531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1E9A93E-27B7-4042-8F53-3CAC54346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251237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58000"/>
          </a:xfrm>
          <a:prstGeom prst="rect">
            <a:avLst/>
          </a:prstGeom>
          <a:solidFill>
            <a:srgbClr val="DA1B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60000" y="360000"/>
            <a:ext cx="9181238" cy="57359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7DACB-9429-9147-B343-B36ACE6F2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79585BB8-BE07-5448-AE2B-DB6F8F9DA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111465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9175"/>
            <a:ext cx="509684" cy="127058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115D78-9642-674D-B37E-647559A8D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0ADBE7B7-48D7-ED44-9519-5EC385CF8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688823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2700" y="2389175"/>
            <a:ext cx="509684" cy="1270585"/>
          </a:xfrm>
          <a:prstGeom prst="rect">
            <a:avLst/>
          </a:prstGeom>
          <a:solidFill>
            <a:srgbClr val="20366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B5241-D73F-2C47-B2EC-6D7A29F0CD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EDDD342-6C00-424C-B32C-35BD437AA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3917796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101600" y="2389175"/>
            <a:ext cx="360000" cy="12705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B4B682-8E8E-FD41-AB8C-839F9A910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6402B36-9E34-6240-84F4-2D460609E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12599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inuation_1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84000" y="958348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FE591-FEDC-C042-BCE8-5EFAE470B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65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-1486" y="0"/>
            <a:ext cx="9901238" cy="6858000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87601"/>
            <a:ext cx="509684" cy="1272159"/>
          </a:xfrm>
          <a:prstGeom prst="rect">
            <a:avLst/>
          </a:prstGeom>
          <a:solidFill>
            <a:srgbClr val="2872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7683C5E-0AB5-4845-AB84-6A9E5BA05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EA9D817-F98D-504E-96F1-F6183265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2780634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901238" cy="6896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4"/>
          <p:cNvSpPr>
            <a:spLocks noChangeArrowheads="1" noTextEdit="1"/>
          </p:cNvSpPr>
          <p:nvPr userDrawn="1"/>
        </p:nvSpPr>
        <p:spPr bwMode="auto">
          <a:xfrm>
            <a:off x="353650" y="370980"/>
            <a:ext cx="9181238" cy="572500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34426" y="2747643"/>
            <a:ext cx="3017168" cy="183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5034426" y="3123029"/>
            <a:ext cx="3017168" cy="54451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M +44 (0) 000 000 000</a:t>
            </a:r>
          </a:p>
          <a:p>
            <a:pPr lvl="0"/>
            <a:r>
              <a:rPr lang="en-US" dirty="0"/>
              <a:t>T +44 (0) 000 000 000</a:t>
            </a:r>
          </a:p>
          <a:p>
            <a:pPr lvl="0"/>
            <a:r>
              <a:rPr lang="en-US" dirty="0"/>
              <a:t>E name.person@macmillan.com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034426" y="2360254"/>
            <a:ext cx="2892937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0" lang="en-GB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 more information, please contact: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034426" y="2930841"/>
            <a:ext cx="3017168" cy="1921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0" indent="0">
              <a:buNone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8" name="AutoShape 4"/>
          <p:cNvSpPr>
            <a:spLocks noChangeAspect="1" noChangeArrowheads="1" noTextEdit="1"/>
          </p:cNvSpPr>
          <p:nvPr userDrawn="1"/>
        </p:nvSpPr>
        <p:spPr bwMode="auto">
          <a:xfrm>
            <a:off x="0" y="2376475"/>
            <a:ext cx="509684" cy="12832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60000" y="2376475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0000" y="3659760"/>
            <a:ext cx="4023298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83298" y="2376475"/>
            <a:ext cx="0" cy="1283285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353650" y="2575039"/>
            <a:ext cx="3899994" cy="88615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fontAlgn="ctr"/>
            <a:r>
              <a:rPr lang="en-GB" sz="63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65E652-91FF-5048-B570-9696D7A03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281852"/>
            <a:ext cx="1227069" cy="37589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6A348FA-0987-3D48-BCDD-4C6C33535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</p:spTree>
    <p:extLst>
      <p:ext uri="{BB962C8B-B14F-4D97-AF65-F5344CB8AC3E}">
        <p14:creationId xmlns:p14="http://schemas.microsoft.com/office/powerpoint/2010/main" val="403819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inuation_1 Column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4000" y="1710000"/>
            <a:ext cx="6091238" cy="4229999"/>
          </a:xfrm>
        </p:spPr>
        <p:txBody>
          <a:bodyPr>
            <a:noAutofit/>
          </a:bodyPr>
          <a:lstStyle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194162" y="4249311"/>
            <a:ext cx="2023076" cy="1690688"/>
          </a:xfrm>
        </p:spPr>
        <p:txBody>
          <a:bodyPr anchor="b">
            <a:noAutofit/>
          </a:bodyPr>
          <a:lstStyle>
            <a:lvl1pPr>
              <a:defRPr sz="1200" b="0">
                <a:solidFill>
                  <a:srgbClr val="4E4E4E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Second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84000" y="1367389"/>
            <a:ext cx="8533238" cy="0"/>
          </a:xfrm>
          <a:prstGeom prst="line">
            <a:avLst/>
          </a:prstGeom>
          <a:ln w="3175" cmpd="sng">
            <a:solidFill>
              <a:srgbClr val="4E4E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75DB918C-8BDB-4441-BFEE-00AC2D9A6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2627" y="962013"/>
            <a:ext cx="8533238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01C8EB-20E9-4D45-ADCA-27760C1C99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1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1268308"/>
            <a:ext cx="3802063" cy="4320000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1268308"/>
            <a:ext cx="3817937" cy="432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899994-1D89-8C4B-BE85-9FCE269E5A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8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Imprint Log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367349A1-198E-4149-90D4-B14E49112772}"/>
              </a:ext>
            </a:extLst>
          </p:cNvPr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FEDFDBA-D453-1244-9DEC-42569AD23D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FA9343-5866-3846-A8BD-D365239A95FD}"/>
              </a:ext>
            </a:extLst>
          </p:cNvPr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82B536B-1963-7648-9DFB-1E435535DB87}"/>
              </a:ext>
            </a:extLst>
          </p:cNvPr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36D2381-D2D8-AF44-B258-ABFD1F466641}"/>
              </a:ext>
            </a:extLst>
          </p:cNvPr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7" name="Title 9">
            <a:extLst>
              <a:ext uri="{FF2B5EF4-FFF2-40B4-BE49-F238E27FC236}">
                <a16:creationId xmlns:a16="http://schemas.microsoft.com/office/drawing/2014/main" id="{E48010AE-58F1-E541-9CB8-6947A096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7A5D7B07-02F4-F74F-8AD7-CF02B35C91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0078" y="1026101"/>
            <a:ext cx="3625985" cy="650299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07F18D-C690-7B46-B9DA-682484D7F73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9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ok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4000" y="2149995"/>
            <a:ext cx="3802063" cy="3643946"/>
          </a:xfrm>
        </p:spPr>
        <p:txBody>
          <a:bodyPr/>
          <a:lstStyle>
            <a:lvl1pPr>
              <a:defRPr b="0"/>
            </a:lvl1pPr>
            <a:lvl2pPr>
              <a:defRPr>
                <a:solidFill>
                  <a:srgbClr val="4E4E4E"/>
                </a:solidFill>
              </a:defRPr>
            </a:lvl2pPr>
            <a:lvl3pPr marL="180000" indent="-180000">
              <a:buClr>
                <a:schemeClr val="accent1"/>
              </a:buClr>
              <a:buSzPct val="100000"/>
              <a:buFont typeface="Lucida Grande"/>
              <a:buChar char="&gt;"/>
              <a:defRPr>
                <a:solidFill>
                  <a:srgbClr val="4E4E4E"/>
                </a:solidFill>
              </a:defRPr>
            </a:lvl3pPr>
            <a:lvl4pPr>
              <a:defRPr>
                <a:solidFill>
                  <a:srgbClr val="4E4E4E"/>
                </a:solidFill>
              </a:defRPr>
            </a:lvl4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marL="0" marR="0" lvl="5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SIXTH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5129213" y="2149995"/>
            <a:ext cx="3817937" cy="3643946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78424" y="918309"/>
            <a:ext cx="8533238" cy="631092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131685" y="1050925"/>
            <a:ext cx="1774825" cy="6254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82762" y="422436"/>
            <a:ext cx="8533238" cy="496800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ectangle 7"/>
          <p:cNvSpPr/>
          <p:nvPr userDrawn="1"/>
        </p:nvSpPr>
        <p:spPr>
          <a:xfrm>
            <a:off x="682762" y="935280"/>
            <a:ext cx="805926" cy="882868"/>
          </a:xfrm>
          <a:prstGeom prst="roundRect">
            <a:avLst>
              <a:gd name="adj" fmla="val 27031"/>
            </a:avLst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8" name="Rectangle 7"/>
          <p:cNvSpPr/>
          <p:nvPr userDrawn="1"/>
        </p:nvSpPr>
        <p:spPr>
          <a:xfrm>
            <a:off x="874714" y="933268"/>
            <a:ext cx="8341906" cy="882000"/>
          </a:xfrm>
          <a:custGeom>
            <a:avLst/>
            <a:gdLst>
              <a:gd name="connsiteX0" fmla="*/ 0 w 8533238"/>
              <a:gd name="connsiteY0" fmla="*/ 0 h 845065"/>
              <a:gd name="connsiteX1" fmla="*/ 8533238 w 8533238"/>
              <a:gd name="connsiteY1" fmla="*/ 0 h 845065"/>
              <a:gd name="connsiteX2" fmla="*/ 8533238 w 8533238"/>
              <a:gd name="connsiteY2" fmla="*/ 845065 h 845065"/>
              <a:gd name="connsiteX3" fmla="*/ 0 w 8533238"/>
              <a:gd name="connsiteY3" fmla="*/ 845065 h 845065"/>
              <a:gd name="connsiteX4" fmla="*/ 0 w 8533238"/>
              <a:gd name="connsiteY4" fmla="*/ 0 h 845065"/>
              <a:gd name="connsiteX0" fmla="*/ 0 w 8533238"/>
              <a:gd name="connsiteY0" fmla="*/ 0 h 857765"/>
              <a:gd name="connsiteX1" fmla="*/ 8533238 w 8533238"/>
              <a:gd name="connsiteY1" fmla="*/ 0 h 857765"/>
              <a:gd name="connsiteX2" fmla="*/ 8533238 w 8533238"/>
              <a:gd name="connsiteY2" fmla="*/ 845065 h 857765"/>
              <a:gd name="connsiteX3" fmla="*/ 0 w 8533238"/>
              <a:gd name="connsiteY3" fmla="*/ 857765 h 857765"/>
              <a:gd name="connsiteX4" fmla="*/ 0 w 8533238"/>
              <a:gd name="connsiteY4" fmla="*/ 0 h 8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3238" h="857765">
                <a:moveTo>
                  <a:pt x="0" y="0"/>
                </a:moveTo>
                <a:lnTo>
                  <a:pt x="8533238" y="0"/>
                </a:lnTo>
                <a:lnTo>
                  <a:pt x="8533238" y="845065"/>
                </a:lnTo>
                <a:lnTo>
                  <a:pt x="0" y="857765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74713" y="1050925"/>
            <a:ext cx="4254500" cy="625475"/>
          </a:xfrm>
        </p:spPr>
        <p:txBody>
          <a:bodyPr numCol="2"/>
          <a:lstStyle>
            <a:lvl3pPr>
              <a:spcAft>
                <a:spcPts val="500"/>
              </a:spcAft>
              <a:defRPr/>
            </a:lvl3pPr>
          </a:lstStyle>
          <a:p>
            <a:pPr lvl="2"/>
            <a:r>
              <a:rPr lang="en-GB" dirty="0"/>
              <a:t>ISBN</a:t>
            </a:r>
          </a:p>
          <a:p>
            <a:pPr lvl="2"/>
            <a:r>
              <a:rPr lang="en-GB" dirty="0"/>
              <a:t>Price</a:t>
            </a:r>
          </a:p>
          <a:p>
            <a:pPr lvl="2"/>
            <a:r>
              <a:rPr lang="en-GB" dirty="0"/>
              <a:t>Extent</a:t>
            </a:r>
          </a:p>
          <a:p>
            <a:pPr lvl="2"/>
            <a:r>
              <a:rPr lang="en-GB" dirty="0"/>
              <a:t>Publication date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74739" y="530229"/>
            <a:ext cx="8031771" cy="388079"/>
          </a:xfrm>
        </p:spPr>
        <p:txBody>
          <a:bodyPr/>
          <a:lstStyle>
            <a:lvl1pPr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0B8635-E954-194C-AC70-6E1F9BF0132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DOCUMENT TITLE AND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_Bar_Tablet and Bookshe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tock-15773177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115"/>
            <a:ext cx="9901238" cy="429053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701540"/>
            <a:ext cx="9901238" cy="89916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utoShape 4"/>
          <p:cNvSpPr>
            <a:spLocks noChangeArrowheads="1" noTextEdit="1"/>
          </p:cNvSpPr>
          <p:nvPr userDrawn="1"/>
        </p:nvSpPr>
        <p:spPr bwMode="auto">
          <a:xfrm>
            <a:off x="0" y="-1"/>
            <a:ext cx="9901238" cy="113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4"/>
          <p:cNvSpPr>
            <a:spLocks noChangeArrowheads="1" noTextEdit="1"/>
          </p:cNvSpPr>
          <p:nvPr userDrawn="1"/>
        </p:nvSpPr>
        <p:spPr bwMode="auto">
          <a:xfrm>
            <a:off x="0" y="5627643"/>
            <a:ext cx="9901238" cy="12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AutoShape 5"/>
          <p:cNvSpPr>
            <a:spLocks noChangeAspect="1" noChangeArrowheads="1" noTextEdit="1"/>
          </p:cNvSpPr>
          <p:nvPr userDrawn="1"/>
        </p:nvSpPr>
        <p:spPr bwMode="auto">
          <a:xfrm>
            <a:off x="0" y="220663"/>
            <a:ext cx="9640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 Placeholder 1023"/>
          <p:cNvSpPr>
            <a:spLocks noGrp="1"/>
          </p:cNvSpPr>
          <p:nvPr>
            <p:ph type="body" sz="quarter" idx="12" hasCustomPrompt="1"/>
          </p:nvPr>
        </p:nvSpPr>
        <p:spPr>
          <a:xfrm>
            <a:off x="684000" y="6232019"/>
            <a:ext cx="3865563" cy="166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150" b="0" i="0" u="none" strike="noStrike" kern="1200" cap="none" normalizeH="0" baseline="0" dirty="0">
                <a:ln>
                  <a:noFill/>
                </a:ln>
                <a:solidFill>
                  <a:srgbClr val="4E4E4E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Date Month Year</a:t>
            </a:r>
            <a:endParaRPr lang="en-GB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84000" y="4924448"/>
            <a:ext cx="8463285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3" hasCustomPrompt="1"/>
          </p:nvPr>
        </p:nvSpPr>
        <p:spPr>
          <a:xfrm>
            <a:off x="684000" y="5804331"/>
            <a:ext cx="8463285" cy="3127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kumimoji="0" lang="en-GB" sz="1500" b="1" i="0" u="none" strike="noStrike" kern="1200" cap="none" normalizeH="0" baseline="0" dirty="0">
                <a:ln>
                  <a:noFill/>
                </a:ln>
                <a:solidFill>
                  <a:srgbClr val="DA1B2C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Subheading goes here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7ED48-FF69-6A4A-9E13-C182156364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3" y="311695"/>
            <a:ext cx="1529678" cy="4685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5D96-87A6-5340-AE0E-D4B4091D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75550" y="6290070"/>
            <a:ext cx="3341688" cy="2939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INSERT DOCUMENT TITLE AND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0AD44-2911-FE47-AA45-5DD3A402379A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43" y="6318769"/>
            <a:ext cx="1274390" cy="3903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84000" y="1710000"/>
            <a:ext cx="8533238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156000"/>
            <a:ext cx="9901238" cy="0"/>
          </a:xfrm>
          <a:prstGeom prst="line">
            <a:avLst/>
          </a:prstGeom>
          <a:ln w="3175" cmpd="sng">
            <a:solidFill>
              <a:srgbClr val="DA1B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9135778" y="6360078"/>
            <a:ext cx="4054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fld id="{BC1468A4-9A2D-6248-B2CC-42A28733543A}" type="slidenum">
              <a:rPr lang="en-US" sz="1000" smtClean="0">
                <a:solidFill>
                  <a:schemeClr val="tx2"/>
                </a:solidFill>
                <a:latin typeface="+mn-lt"/>
                <a:ea typeface="Arial Hebrew Scholar" charset="-79"/>
                <a:cs typeface="Arial Hebrew Scholar" charset="-79"/>
              </a:rPr>
              <a:pPr algn="r">
                <a:lnSpc>
                  <a:spcPct val="100000"/>
                </a:lnSpc>
              </a:pPr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05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9" r:id="rId3"/>
    <p:sldLayoutId id="2147483745" r:id="rId4"/>
    <p:sldLayoutId id="2147483671" r:id="rId5"/>
    <p:sldLayoutId id="2147483684" r:id="rId6"/>
    <p:sldLayoutId id="2147483685" r:id="rId7"/>
    <p:sldLayoutId id="2147483693" r:id="rId8"/>
    <p:sldLayoutId id="2147483737" r:id="rId9"/>
    <p:sldLayoutId id="2147483738" r:id="rId10"/>
    <p:sldLayoutId id="2147483736" r:id="rId11"/>
    <p:sldLayoutId id="2147483735" r:id="rId12"/>
    <p:sldLayoutId id="2147483740" r:id="rId13"/>
    <p:sldLayoutId id="2147483739" r:id="rId14"/>
    <p:sldLayoutId id="2147483741" r:id="rId15"/>
    <p:sldLayoutId id="2147483742" r:id="rId16"/>
    <p:sldLayoutId id="2147483743" r:id="rId17"/>
    <p:sldLayoutId id="2147483744" r:id="rId18"/>
    <p:sldLayoutId id="2147483714" r:id="rId19"/>
    <p:sldLayoutId id="2147483683" r:id="rId20"/>
    <p:sldLayoutId id="2147483716" r:id="rId21"/>
    <p:sldLayoutId id="2147483718" r:id="rId22"/>
    <p:sldLayoutId id="2147483720" r:id="rId23"/>
    <p:sldLayoutId id="214748368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694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692" r:id="rId36"/>
    <p:sldLayoutId id="2147483722" r:id="rId37"/>
    <p:sldLayoutId id="2147483723" r:id="rId38"/>
    <p:sldLayoutId id="2147483724" r:id="rId39"/>
    <p:sldLayoutId id="2147483725" r:id="rId40"/>
    <p:sldLayoutId id="2147483726" r:id="rId41"/>
  </p:sldLayoutIdLst>
  <p:hf sldNum="0" hdr="0" dt="0"/>
  <p:txStyles>
    <p:titleStyle>
      <a:lvl1pPr marL="0" algn="l" defTabSz="914400" rtl="0" eaLnBrk="1" latinLnBrk="0" hangingPunct="1">
        <a:spcBef>
          <a:spcPct val="0"/>
        </a:spcBef>
        <a:buNone/>
        <a:defRPr lang="en-GB" sz="2900" b="0" i="0" kern="1200" baseline="0" dirty="0">
          <a:solidFill>
            <a:srgbClr val="DA1B2C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Tx/>
        <a:buNone/>
        <a:defRPr kumimoji="0" lang="en-US" sz="1300" b="1" i="0" u="none" strike="noStrike" kern="1200" cap="none" spc="0" normalizeH="0" baseline="0" dirty="0" smtClean="0">
          <a:ln>
            <a:noFill/>
          </a:ln>
          <a:solidFill>
            <a:srgbClr val="DA1B2C"/>
          </a:solidFill>
          <a:effectLst/>
          <a:uLnTx/>
          <a:uFillTx/>
          <a:latin typeface="Arial" charset="0"/>
          <a:ea typeface="Arial" charset="0"/>
          <a:cs typeface="Arial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Tx/>
        <a:buNone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Clr>
          <a:schemeClr val="accent1"/>
        </a:buClr>
        <a:buFont typeface="Lucida Grande"/>
        <a:buChar char="&gt;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3pPr>
      <a:lvl4pPr marL="432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kumimoji="0" lang="en-US" sz="1300" b="0" i="0" u="none" strike="noStrike" kern="1200" cap="none" spc="0" normalizeH="0" baseline="0" dirty="0" smtClean="0">
          <a:ln>
            <a:noFill/>
          </a:ln>
          <a:solidFill>
            <a:srgbClr val="4E4E4E"/>
          </a:solidFill>
          <a:effectLst/>
          <a:uLnTx/>
          <a:uFillTx/>
          <a:latin typeface="Arial" charset="0"/>
          <a:ea typeface="Arial" charset="0"/>
          <a:cs typeface="Arial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1000"/>
        </a:spcAft>
        <a:buFont typeface="Wingdings 2" panose="05020102010507070707" pitchFamily="18" charset="2"/>
        <a:buNone/>
        <a:defRPr kumimoji="0" lang="en-GB" sz="1500" b="0" i="0" u="none" strike="noStrike" kern="1200" cap="none" spc="0" normalizeH="0" baseline="0" dirty="0" smtClean="0">
          <a:ln>
            <a:noFill/>
          </a:ln>
          <a:solidFill>
            <a:schemeClr val="tx2">
              <a:lumMod val="60000"/>
              <a:lumOff val="40000"/>
            </a:schemeClr>
          </a:solidFill>
          <a:effectLst/>
          <a:uLnTx/>
          <a:uFillTx/>
          <a:latin typeface="Arial" charset="0"/>
          <a:ea typeface="Arial" charset="0"/>
          <a:cs typeface="Arial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300" kern="1200" baseline="0">
          <a:solidFill>
            <a:srgbClr val="DA1B2C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illsforstudy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6663" y="4924448"/>
            <a:ext cx="9624575" cy="515077"/>
          </a:xfrm>
        </p:spPr>
        <p:txBody>
          <a:bodyPr/>
          <a:lstStyle/>
          <a:p>
            <a:r>
              <a:rPr lang="en-US" sz="2700" dirty="0" smtClean="0"/>
              <a:t>Skills for Study student guide – Email domain access</a:t>
            </a:r>
            <a:endParaRPr lang="en-US" sz="27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www.skillsforstudy.com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388"/>
            <a:ext cx="9913876" cy="4456062"/>
          </a:xfrm>
          <a:prstGeom prst="rect">
            <a:avLst/>
          </a:prstGeom>
        </p:spPr>
      </p:pic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19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Explore the Editor’s Highlights, videos, blog and articles for </a:t>
            </a:r>
            <a:r>
              <a:rPr lang="en-GB" sz="2000" b="0" dirty="0" err="1" smtClean="0">
                <a:solidFill>
                  <a:srgbClr val="4E4E4E"/>
                </a:solidFill>
              </a:rPr>
              <a:t>bitesized</a:t>
            </a:r>
            <a:r>
              <a:rPr lang="en-GB" sz="2000" b="0" dirty="0" smtClean="0">
                <a:solidFill>
                  <a:srgbClr val="4E4E4E"/>
                </a:solidFill>
              </a:rPr>
              <a:t> </a:t>
            </a:r>
            <a:r>
              <a:rPr lang="en-GB" sz="2000" b="0" dirty="0" smtClean="0">
                <a:solidFill>
                  <a:srgbClr val="4E4E4E"/>
                </a:solidFill>
              </a:rPr>
              <a:t>content to boost your learning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7" y="2395285"/>
            <a:ext cx="3580429" cy="14497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83" y="3935198"/>
            <a:ext cx="3077556" cy="216829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98" y="1979649"/>
            <a:ext cx="3320646" cy="245999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60" y="4564905"/>
            <a:ext cx="4600678" cy="14497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96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610247"/>
            <a:ext cx="8533238" cy="692378"/>
          </a:xfrm>
        </p:spPr>
        <p:txBody>
          <a:bodyPr/>
          <a:lstStyle/>
          <a:p>
            <a:pPr lvl="0"/>
            <a:r>
              <a:rPr lang="en-GB" sz="2400" b="0" dirty="0">
                <a:solidFill>
                  <a:srgbClr val="DA1B2C"/>
                </a:solidFill>
              </a:rPr>
              <a:t>What you need to know:</a:t>
            </a: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Email domain access allows </a:t>
            </a:r>
            <a:r>
              <a:rPr lang="en-GB" sz="2000" b="0" dirty="0">
                <a:solidFill>
                  <a:srgbClr val="4E4E4E"/>
                </a:solidFill>
              </a:rPr>
              <a:t>users to create an individual Username/Password account.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Users </a:t>
            </a:r>
            <a:r>
              <a:rPr lang="en-GB" sz="2000" b="0" dirty="0">
                <a:solidFill>
                  <a:srgbClr val="4E4E4E"/>
                </a:solidFill>
              </a:rPr>
              <a:t>must use their institution email as their username.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The </a:t>
            </a:r>
            <a:r>
              <a:rPr lang="en-GB" sz="2000" b="0" dirty="0">
                <a:solidFill>
                  <a:srgbClr val="4E4E4E"/>
                </a:solidFill>
              </a:rPr>
              <a:t>email address must match an email domain specified by the institution.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Users </a:t>
            </a:r>
            <a:r>
              <a:rPr lang="en-GB" sz="2000" b="0" dirty="0">
                <a:solidFill>
                  <a:srgbClr val="4E4E4E"/>
                </a:solidFill>
              </a:rPr>
              <a:t>of this access method are required to login each time to gain access. </a:t>
            </a:r>
            <a:endParaRPr lang="en-GB" sz="2000" b="0" dirty="0" smtClean="0">
              <a:solidFill>
                <a:srgbClr val="4E4E4E"/>
              </a:solidFill>
            </a:endParaRPr>
          </a:p>
          <a:p>
            <a:pPr marL="457200" lvl="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b="0" dirty="0" smtClean="0">
                <a:solidFill>
                  <a:srgbClr val="4E4E4E"/>
                </a:solidFill>
              </a:rPr>
              <a:t>This </a:t>
            </a:r>
            <a:r>
              <a:rPr lang="en-GB" sz="2000" b="0" dirty="0">
                <a:solidFill>
                  <a:srgbClr val="4E4E4E"/>
                </a:solidFill>
              </a:rPr>
              <a:t>works on or off campus.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About email domain access</a:t>
            </a:r>
            <a:endParaRPr lang="en-US" dirty="0"/>
          </a:p>
        </p:txBody>
      </p:sp>
      <p:pic>
        <p:nvPicPr>
          <p:cNvPr id="5" name="Picture 2" descr="Skills for St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81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22" y="2319251"/>
            <a:ext cx="7208138" cy="435759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Head to </a:t>
            </a:r>
            <a:r>
              <a:rPr lang="en-GB" sz="2000" b="0" dirty="0" smtClean="0">
                <a:solidFill>
                  <a:srgbClr val="4E4E4E"/>
                </a:solidFill>
                <a:hlinkClick r:id="rId3"/>
              </a:rPr>
              <a:t>skillsforstudy.com</a:t>
            </a:r>
            <a:r>
              <a:rPr lang="en-GB" sz="2000" b="0" dirty="0" smtClean="0">
                <a:solidFill>
                  <a:srgbClr val="4E4E4E"/>
                </a:solidFill>
              </a:rPr>
              <a:t> and click the white ‘Student log in’ button in the top right of the homepage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204360" y="2770002"/>
            <a:ext cx="1013737" cy="410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6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2648902"/>
            <a:ext cx="3947257" cy="34027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88094"/>
            <a:ext cx="8601316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To access the content, you will need to login (if you have previously created an account) or create an account using your College/University email address.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34739" y="2665357"/>
            <a:ext cx="40505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will receive an email to the email address you entered at the account creation stage. </a:t>
            </a: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Click </a:t>
            </a:r>
            <a:r>
              <a:rPr lang="en-GB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the link in the email to set your Skills for Study password. </a:t>
            </a:r>
            <a:endParaRPr lang="en-GB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GB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will be automatically logged in and directed to the student homepage.</a:t>
            </a:r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93" y="2186247"/>
            <a:ext cx="7760127" cy="43379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493869"/>
            <a:ext cx="853323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Once at the Skills for Study </a:t>
            </a:r>
            <a:r>
              <a:rPr lang="en-GB" sz="2000" b="0" dirty="0" smtClean="0">
                <a:solidFill>
                  <a:srgbClr val="4E4E4E"/>
                </a:solidFill>
              </a:rPr>
              <a:t>student homepage</a:t>
            </a:r>
            <a:r>
              <a:rPr lang="en-GB" sz="2000" b="0" dirty="0">
                <a:solidFill>
                  <a:srgbClr val="4E4E4E"/>
                </a:solidFill>
              </a:rPr>
              <a:t>, </a:t>
            </a:r>
            <a:r>
              <a:rPr lang="en-GB" sz="2000" b="0" dirty="0" smtClean="0">
                <a:solidFill>
                  <a:srgbClr val="4E4E4E"/>
                </a:solidFill>
              </a:rPr>
              <a:t>browse the skills you can work on, or choose from the ‘modules’ dropdown.</a:t>
            </a:r>
            <a:endParaRPr lang="en-GB" sz="20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887325" y="2317350"/>
            <a:ext cx="565053" cy="289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4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2022944"/>
            <a:ext cx="519309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Each </a:t>
            </a:r>
            <a:r>
              <a:rPr lang="en-GB" sz="2000" b="0" dirty="0">
                <a:solidFill>
                  <a:srgbClr val="4E4E4E"/>
                </a:solidFill>
              </a:rPr>
              <a:t>module is structured in the same way, with a module introduction, diagnostic test, </a:t>
            </a:r>
            <a:r>
              <a:rPr lang="en-GB" sz="2000" b="0" dirty="0" smtClean="0">
                <a:solidFill>
                  <a:srgbClr val="4E4E4E"/>
                </a:solidFill>
              </a:rPr>
              <a:t>sections </a:t>
            </a:r>
            <a:r>
              <a:rPr lang="en-GB" sz="2000" b="0" dirty="0">
                <a:solidFill>
                  <a:srgbClr val="4E4E4E"/>
                </a:solidFill>
              </a:rPr>
              <a:t>of content and then a module assessment.</a:t>
            </a:r>
          </a:p>
          <a:p>
            <a:r>
              <a:rPr lang="en-GB" sz="2000" b="0" dirty="0">
                <a:solidFill>
                  <a:schemeClr val="bg2"/>
                </a:solidFill>
              </a:rPr>
              <a:t>We would always recommend that you complete the diagnostic test first</a:t>
            </a:r>
            <a:r>
              <a:rPr lang="en-GB" sz="2000" b="0" dirty="0">
                <a:solidFill>
                  <a:srgbClr val="4E4E4E"/>
                </a:solidFill>
              </a:rPr>
              <a:t>; this will help you </a:t>
            </a:r>
            <a:r>
              <a:rPr lang="en-GB" sz="2000" b="0" dirty="0" smtClean="0">
                <a:solidFill>
                  <a:srgbClr val="4E4E4E"/>
                </a:solidFill>
              </a:rPr>
              <a:t>to </a:t>
            </a:r>
            <a:r>
              <a:rPr lang="en-GB" sz="2000" b="0" dirty="0">
                <a:solidFill>
                  <a:srgbClr val="4E4E4E"/>
                </a:solidFill>
              </a:rPr>
              <a:t>identify your strengths and areas for development so that you can prioritise your time. 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99" y="1676755"/>
            <a:ext cx="3673323" cy="42537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5843847" y="2626818"/>
            <a:ext cx="2643444" cy="432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Skills for Stud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6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3821498" cy="692378"/>
          </a:xfrm>
        </p:spPr>
        <p:txBody>
          <a:bodyPr/>
          <a:lstStyle/>
          <a:p>
            <a:pPr lvl="0"/>
            <a:r>
              <a:rPr lang="en-GB" sz="2000" b="0" dirty="0">
                <a:solidFill>
                  <a:srgbClr val="4E4E4E"/>
                </a:solidFill>
              </a:rPr>
              <a:t>Complete the survey to see </a:t>
            </a:r>
            <a:r>
              <a:rPr lang="en-GB" sz="2000" b="0" dirty="0" smtClean="0">
                <a:solidFill>
                  <a:srgbClr val="4E4E4E"/>
                </a:solidFill>
              </a:rPr>
              <a:t/>
            </a:r>
            <a:br>
              <a:rPr lang="en-GB" sz="2000" b="0" dirty="0" smtClean="0">
                <a:solidFill>
                  <a:srgbClr val="4E4E4E"/>
                </a:solidFill>
              </a:rPr>
            </a:br>
            <a:r>
              <a:rPr lang="en-GB" sz="2000" b="0" dirty="0" smtClean="0">
                <a:solidFill>
                  <a:srgbClr val="4E4E4E"/>
                </a:solidFill>
              </a:rPr>
              <a:t>your </a:t>
            </a:r>
            <a:r>
              <a:rPr lang="en-GB" sz="2000" b="0" dirty="0">
                <a:solidFill>
                  <a:srgbClr val="4E4E4E"/>
                </a:solidFill>
              </a:rPr>
              <a:t>personalised </a:t>
            </a:r>
            <a:r>
              <a:rPr lang="en-GB" sz="2000" b="0" dirty="0" smtClean="0">
                <a:solidFill>
                  <a:srgbClr val="4E4E4E"/>
                </a:solidFill>
              </a:rPr>
              <a:t>recommendations.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/>
            </a:r>
            <a:br>
              <a:rPr lang="en-GB" sz="1400" b="0" dirty="0" smtClean="0">
                <a:solidFill>
                  <a:srgbClr val="4E4E4E"/>
                </a:solidFill>
              </a:rPr>
            </a:br>
            <a:r>
              <a:rPr lang="en-GB" sz="1400" b="0" dirty="0" smtClean="0">
                <a:solidFill>
                  <a:srgbClr val="4E4E4E"/>
                </a:solidFill>
              </a:rPr>
              <a:t>Red </a:t>
            </a:r>
            <a:r>
              <a:rPr lang="en-GB" sz="1400" b="0" dirty="0">
                <a:solidFill>
                  <a:srgbClr val="4E4E4E"/>
                </a:solidFill>
              </a:rPr>
              <a:t>shows content which is highly recommended</a:t>
            </a:r>
          </a:p>
          <a:p>
            <a:pPr lvl="0"/>
            <a:r>
              <a:rPr lang="en-GB" sz="1400" b="0" dirty="0" smtClean="0">
                <a:solidFill>
                  <a:srgbClr val="4E4E4E"/>
                </a:solidFill>
              </a:rPr>
              <a:t>Gold </a:t>
            </a:r>
            <a:r>
              <a:rPr lang="en-GB" sz="1400" b="0" dirty="0">
                <a:solidFill>
                  <a:srgbClr val="4E4E4E"/>
                </a:solidFill>
              </a:rPr>
              <a:t>shows content which would be useful </a:t>
            </a:r>
          </a:p>
          <a:p>
            <a:r>
              <a:rPr lang="en-GB" sz="1400" b="0" dirty="0">
                <a:solidFill>
                  <a:srgbClr val="4E4E4E"/>
                </a:solidFill>
              </a:rPr>
              <a:t>Green shows content which is worth a </a:t>
            </a:r>
            <a:r>
              <a:rPr lang="en-GB" sz="1400" b="0" dirty="0" smtClean="0">
                <a:solidFill>
                  <a:srgbClr val="4E4E4E"/>
                </a:solidFill>
              </a:rPr>
              <a:t>look</a:t>
            </a:r>
          </a:p>
          <a:p>
            <a:pPr lvl="0"/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2000" b="0" dirty="0" smtClean="0">
                <a:solidFill>
                  <a:srgbClr val="4E4E4E"/>
                </a:solidFill>
              </a:rPr>
              <a:t>You </a:t>
            </a:r>
            <a:r>
              <a:rPr lang="en-GB" sz="2000" b="0" dirty="0">
                <a:solidFill>
                  <a:srgbClr val="4E4E4E"/>
                </a:solidFill>
              </a:rPr>
              <a:t>can then click on the section name to go straight through to the </a:t>
            </a:r>
            <a:r>
              <a:rPr lang="en-GB" sz="2000" b="0" dirty="0" smtClean="0">
                <a:solidFill>
                  <a:srgbClr val="4E4E4E"/>
                </a:solidFill>
              </a:rPr>
              <a:t>activities </a:t>
            </a:r>
            <a:r>
              <a:rPr lang="en-GB" sz="2000" b="0" dirty="0">
                <a:solidFill>
                  <a:srgbClr val="4E4E4E"/>
                </a:solidFill>
              </a:rPr>
              <a:t>and start developing your study skills!</a:t>
            </a: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75" y="2193509"/>
            <a:ext cx="4920673" cy="164184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84" y="4220367"/>
            <a:ext cx="4891664" cy="14043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7489767" y="4220367"/>
            <a:ext cx="1512911" cy="1496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0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84000" y="1552064"/>
            <a:ext cx="8533238" cy="692378"/>
          </a:xfrm>
        </p:spPr>
        <p:txBody>
          <a:bodyPr/>
          <a:lstStyle/>
          <a:p>
            <a:pPr lvl="0"/>
            <a:r>
              <a:rPr lang="en-GB" sz="2000" b="0" dirty="0" smtClean="0">
                <a:solidFill>
                  <a:srgbClr val="4E4E4E"/>
                </a:solidFill>
              </a:rPr>
              <a:t>Work through the engaging activities and practice exercises to build your skills.</a:t>
            </a:r>
            <a:endParaRPr lang="en-GB" sz="20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" y="2793077"/>
            <a:ext cx="2904803" cy="297010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55" y="1970116"/>
            <a:ext cx="3323236" cy="3975561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00704" y="2952411"/>
            <a:ext cx="2366993" cy="1819094"/>
          </a:xfrm>
        </p:spPr>
        <p:txBody>
          <a:bodyPr/>
          <a:lstStyle/>
          <a:p>
            <a:pPr lvl="0"/>
            <a:r>
              <a:rPr lang="en-GB" sz="1800" b="0" dirty="0" smtClean="0">
                <a:solidFill>
                  <a:srgbClr val="4E4E4E"/>
                </a:solidFill>
              </a:rPr>
              <a:t>Save notes and personal reflections in your journal as you go and bookmark pages to come back to them later</a:t>
            </a:r>
            <a:endParaRPr lang="en-GB" sz="1800" b="0" dirty="0">
              <a:solidFill>
                <a:srgbClr val="4E4E4E"/>
              </a:solidFill>
            </a:endParaRPr>
          </a:p>
          <a:p>
            <a:r>
              <a:rPr lang="en-GB" sz="1400" b="0" dirty="0" smtClean="0">
                <a:solidFill>
                  <a:srgbClr val="4E4E4E"/>
                </a:solidFill>
              </a:rPr>
              <a:t> </a:t>
            </a:r>
            <a:endParaRPr lang="en-GB" sz="1400" b="0" dirty="0">
              <a:solidFill>
                <a:srgbClr val="4E4E4E"/>
              </a:solidFill>
            </a:endParaRPr>
          </a:p>
        </p:txBody>
      </p:sp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8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684000" y="432000"/>
            <a:ext cx="8533238" cy="515077"/>
          </a:xfrm>
        </p:spPr>
        <p:txBody>
          <a:bodyPr/>
          <a:lstStyle/>
          <a:p>
            <a:r>
              <a:rPr lang="en-US" dirty="0" smtClean="0"/>
              <a:t>How to use Skills for Study</a:t>
            </a:r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84000" y="1664818"/>
            <a:ext cx="3627294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At the end of the module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you’ll find your module assessment, which will help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 put what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learnt into practice and 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check if </a:t>
            </a:r>
            <a:r>
              <a:rPr lang="en-GB" altLang="en-US" sz="2000" dirty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you’ve absorbed all the information</a:t>
            </a: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000" dirty="0" smtClean="0">
                <a:solidFill>
                  <a:srgbClr val="4E4E4E"/>
                </a:solidFill>
                <a:latin typeface="Arial" charset="0"/>
                <a:ea typeface="Arial" charset="0"/>
                <a:cs typeface="Arial" charset="0"/>
              </a:rPr>
              <a:t>Use the ‘My Progress’ section to review your completion of activities and track your assessment scores</a:t>
            </a: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 smtClean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2000" dirty="0">
              <a:solidFill>
                <a:srgbClr val="4E4E4E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09600" y="3343275"/>
            <a:ext cx="9901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kumimoji="0" lang="en-GB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70" y="1624493"/>
            <a:ext cx="3808967" cy="2225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5" y="3995925"/>
            <a:ext cx="3657019" cy="203932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Skills for Stud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154475"/>
            <a:ext cx="2329045" cy="6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89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E4E4E"/>
      </a:dk2>
      <a:lt2>
        <a:srgbClr val="DA1B2C"/>
      </a:lt2>
      <a:accent1>
        <a:srgbClr val="DA1B2C"/>
      </a:accent1>
      <a:accent2>
        <a:srgbClr val="007687"/>
      </a:accent2>
      <a:accent3>
        <a:srgbClr val="4E4E4E"/>
      </a:accent3>
      <a:accent4>
        <a:srgbClr val="20366F"/>
      </a:accent4>
      <a:accent5>
        <a:srgbClr val="F68D2E"/>
      </a:accent5>
      <a:accent6>
        <a:srgbClr val="6A3274"/>
      </a:accent6>
      <a:hlink>
        <a:srgbClr val="28724F"/>
      </a:hlink>
      <a:folHlink>
        <a:srgbClr val="28724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cEd_PPT_HE" id="{310C15BB-0149-4041-A2A5-636214CF2CDB}" vid="{3A0CA63A-B6CF-43B6-9022-C90C30F0C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E76265C6A1547945401E3A69B890B" ma:contentTypeVersion="13" ma:contentTypeDescription="Create a new document." ma:contentTypeScope="" ma:versionID="e60cb390ca10cbf45f00eaf456ab5831">
  <xsd:schema xmlns:xsd="http://www.w3.org/2001/XMLSchema" xmlns:xs="http://www.w3.org/2001/XMLSchema" xmlns:p="http://schemas.microsoft.com/office/2006/metadata/properties" xmlns:ns3="7423be29-8e8b-4ea2-888c-e8b8aa0474a3" xmlns:ns4="9b185ff4-5512-4437-b056-f63bfe7fdeec" targetNamespace="http://schemas.microsoft.com/office/2006/metadata/properties" ma:root="true" ma:fieldsID="fef44b43aac53b7a76309948a0dc74a6" ns3:_="" ns4:_="">
    <xsd:import namespace="7423be29-8e8b-4ea2-888c-e8b8aa0474a3"/>
    <xsd:import namespace="9b185ff4-5512-4437-b056-f63bfe7fdee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3be29-8e8b-4ea2-888c-e8b8aa0474a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185ff4-5512-4437-b056-f63bfe7fde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712DDF-61DB-4F42-B4A6-A8187145FF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3be29-8e8b-4ea2-888c-e8b8aa0474a3"/>
    <ds:schemaRef ds:uri="9b185ff4-5512-4437-b056-f63bfe7fd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046AD9-6074-45C4-B9EA-C8791A54B3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AA8006-3AF7-4EFC-B69B-71E9DBE669D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9b185ff4-5512-4437-b056-f63bfe7fdeec"/>
    <ds:schemaRef ds:uri="7423be29-8e8b-4ea2-888c-e8b8aa0474a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MacEd_PPT_HigherEd[1]</Template>
  <TotalTime>2070</TotalTime>
  <Words>462</Words>
  <Application>Microsoft Office PowerPoint</Application>
  <PresentationFormat>Custom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Hebrew Scholar</vt:lpstr>
      <vt:lpstr>Calibri</vt:lpstr>
      <vt:lpstr>Lucida Grande</vt:lpstr>
      <vt:lpstr>Times New Roman</vt:lpstr>
      <vt:lpstr>Wingdings 2</vt:lpstr>
      <vt:lpstr>Office Theme</vt:lpstr>
      <vt:lpstr>Skills for Study student guide – Email domain access</vt:lpstr>
      <vt:lpstr>About email domain access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  <vt:lpstr>How to use Skills for Study</vt:lpstr>
    </vt:vector>
  </TitlesOfParts>
  <Company>Macmillan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Geraghty, Kate</dc:creator>
  <cp:lastModifiedBy>Natasha Manohar</cp:lastModifiedBy>
  <cp:revision>208</cp:revision>
  <cp:lastPrinted>2014-05-30T16:42:57Z</cp:lastPrinted>
  <dcterms:created xsi:type="dcterms:W3CDTF">2014-06-09T14:44:19Z</dcterms:created>
  <dcterms:modified xsi:type="dcterms:W3CDTF">2022-07-08T10:51:05Z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VersionGuid">
    <vt:lpwstr>751bfaa6-4045-46f1-ae52-b047e0ce359e</vt:lpwstr>
  </property>
  <property fmtid="{D5CDD505-2E9C-101B-9397-08002B2CF9AE}" pid="3" name="Offisync_ProviderInitializationData">
    <vt:lpwstr>https://campus.macmillan.com</vt:lpwstr>
  </property>
  <property fmtid="{D5CDD505-2E9C-101B-9397-08002B2CF9AE}" pid="4" name="Jive_LatestUserAccountName">
    <vt:lpwstr>J.Marshall</vt:lpwstr>
  </property>
  <property fmtid="{D5CDD505-2E9C-101B-9397-08002B2CF9AE}" pid="5" name="Offisync_UniqueId">
    <vt:lpwstr>20652</vt:lpwstr>
  </property>
  <property fmtid="{D5CDD505-2E9C-101B-9397-08002B2CF9AE}" pid="6" name="Offisync_ServerID">
    <vt:lpwstr>0d673023-5242-4d13-a9d7-ca41728b752d</vt:lpwstr>
  </property>
  <property fmtid="{D5CDD505-2E9C-101B-9397-08002B2CF9AE}" pid="7" name="Offisync_UpdateToken">
    <vt:lpwstr>1</vt:lpwstr>
  </property>
  <property fmtid="{D5CDD505-2E9C-101B-9397-08002B2CF9AE}" pid="8" name="ContentTypeId">
    <vt:lpwstr>0x0101007D0E76265C6A1547945401E3A69B890B</vt:lpwstr>
  </property>
</Properties>
</file>